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hucfYttlHqBwBSIQAKDOoaJEPN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2"/>
          <p:cNvSpPr/>
          <p:nvPr>
            <p:ph idx="2" type="pic"/>
          </p:nvPr>
        </p:nvSpPr>
        <p:spPr>
          <a:xfrm>
            <a:off x="5183188" y="987425"/>
            <a:ext cx="6172200" cy="4873625"/>
          </a:xfrm>
          <a:prstGeom prst="rect">
            <a:avLst/>
          </a:prstGeom>
          <a:noFill/>
          <a:ln>
            <a:noFill/>
          </a:ln>
        </p:spPr>
      </p:sp>
      <p:sp>
        <p:nvSpPr>
          <p:cNvPr id="64" name="Google Shape;64;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18.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
          <p:cNvSpPr txBox="1"/>
          <p:nvPr>
            <p:ph type="ctrTitle"/>
          </p:nvPr>
        </p:nvSpPr>
        <p:spPr>
          <a:xfrm>
            <a:off x="1436451" y="159325"/>
            <a:ext cx="5022715" cy="201582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Roboto"/>
              <a:buNone/>
            </a:pPr>
            <a:r>
              <a:rPr lang="iw-IL">
                <a:solidFill>
                  <a:schemeClr val="lt1"/>
                </a:solidFill>
                <a:latin typeface="Roboto"/>
                <a:ea typeface="Roboto"/>
                <a:cs typeface="Roboto"/>
                <a:sym typeface="Roboto"/>
              </a:rPr>
              <a:t>STR</a:t>
            </a:r>
            <a:endParaRPr>
              <a:solidFill>
                <a:schemeClr val="lt1"/>
              </a:solidFill>
              <a:latin typeface="Roboto"/>
              <a:ea typeface="Roboto"/>
              <a:cs typeface="Roboto"/>
              <a:sym typeface="Roboto"/>
            </a:endParaRPr>
          </a:p>
        </p:txBody>
      </p:sp>
      <p:sp>
        <p:nvSpPr>
          <p:cNvPr id="85" name="Google Shape;85;p1"/>
          <p:cNvSpPr txBox="1"/>
          <p:nvPr>
            <p:ph idx="1" type="subTitle"/>
          </p:nvPr>
        </p:nvSpPr>
        <p:spPr>
          <a:xfrm>
            <a:off x="1480225" y="2074796"/>
            <a:ext cx="4935166" cy="61976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None/>
            </a:pPr>
            <a:r>
              <a:rPr lang="iw-IL">
                <a:solidFill>
                  <a:schemeClr val="lt1"/>
                </a:solidFill>
                <a:latin typeface="Roboto"/>
                <a:ea typeface="Roboto"/>
                <a:cs typeface="Roboto"/>
                <a:sym typeface="Roboto"/>
              </a:rPr>
              <a:t>https://www.portovino.co.il/</a:t>
            </a:r>
            <a:endParaRPr>
              <a:solidFill>
                <a:schemeClr val="lt1"/>
              </a:solidFill>
              <a:latin typeface="Roboto"/>
              <a:ea typeface="Roboto"/>
              <a:cs typeface="Roboto"/>
              <a:sym typeface="Roboto"/>
            </a:endParaRPr>
          </a:p>
        </p:txBody>
      </p:sp>
      <p:pic>
        <p:nvPicPr>
          <p:cNvPr descr="https://static.wixstatic.com/media/4413ad_c4946bc8f94a4222802d3d0c9e32f055~mv2.jpg/v1/fill/w_211,h_86,al_c,q_80,usm_0.66_1.00_0.01,enc_auto/%D7%9C%D7%95%D7%92%D7%95%20%D7%91%D7%A7%D7%91%D7%95%D7%A7%20%D7%A4%D7%95%D7%A8%D7%98%D7%95%20%D7%95%D7%99%D7%A0%D7%95%20%D7%A9%D7%97%D7%95%D7%A8%20%D7%9C%D7%91%D7%9F_edited_jp.jpg" id="86" name="Google Shape;86;p1"/>
          <p:cNvPicPr preferRelativeResize="0"/>
          <p:nvPr/>
        </p:nvPicPr>
        <p:blipFill rotWithShape="1">
          <a:blip r:embed="rId4">
            <a:alphaModFix/>
          </a:blip>
          <a:srcRect b="0" l="0" r="0" t="0"/>
          <a:stretch/>
        </p:blipFill>
        <p:spPr>
          <a:xfrm>
            <a:off x="2942920" y="2694562"/>
            <a:ext cx="2009775" cy="819150"/>
          </a:xfrm>
          <a:prstGeom prst="rect">
            <a:avLst/>
          </a:prstGeom>
          <a:noFill/>
          <a:ln>
            <a:noFill/>
          </a:ln>
        </p:spPr>
      </p:pic>
      <p:sp>
        <p:nvSpPr>
          <p:cNvPr id="87" name="Google Shape;87;p1"/>
          <p:cNvSpPr txBox="1"/>
          <p:nvPr/>
        </p:nvSpPr>
        <p:spPr>
          <a:xfrm>
            <a:off x="1212715" y="3709963"/>
            <a:ext cx="4601183"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iw-IL" sz="1800" u="none" cap="none" strike="noStrike">
                <a:solidFill>
                  <a:schemeClr val="lt1"/>
                </a:solidFill>
                <a:latin typeface="Roboto"/>
                <a:ea typeface="Roboto"/>
                <a:cs typeface="Roboto"/>
                <a:sym typeface="Roboto"/>
              </a:rPr>
              <a:t>צוות הבודקים: רנא שחיבר, אלכסנדר ארחיפוב</a:t>
            </a:r>
            <a:endParaRPr/>
          </a:p>
          <a:p>
            <a:pPr indent="0" lvl="0" marL="0" marR="0" rtl="0" algn="r">
              <a:spcBef>
                <a:spcPts val="0"/>
              </a:spcBef>
              <a:spcAft>
                <a:spcPts val="0"/>
              </a:spcAft>
              <a:buNone/>
            </a:pPr>
            <a:r>
              <a:rPr b="0" i="0" lang="iw-IL" sz="1800" u="none" cap="none" strike="noStrike">
                <a:solidFill>
                  <a:schemeClr val="lt1"/>
                </a:solidFill>
                <a:latin typeface="Roboto"/>
                <a:ea typeface="Roboto"/>
                <a:cs typeface="Roboto"/>
                <a:sym typeface="Roboto"/>
              </a:rPr>
              <a:t>מנהל הפרויקט: קובי יונסי, יוליה קפלן</a:t>
            </a:r>
            <a:endParaRPr b="0" i="0" sz="1800" u="none" cap="none" strike="noStrike">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10"/>
          <p:cNvSpPr txBox="1"/>
          <p:nvPr/>
        </p:nvSpPr>
        <p:spPr>
          <a:xfrm>
            <a:off x="2859932" y="221618"/>
            <a:ext cx="7519481"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b="0" i="0" lang="iw-IL" sz="4400" u="none" cap="none" strike="noStrike">
                <a:solidFill>
                  <a:schemeClr val="lt1"/>
                </a:solidFill>
                <a:latin typeface="Roboto"/>
                <a:ea typeface="Roboto"/>
                <a:cs typeface="Roboto"/>
                <a:sym typeface="Roboto"/>
              </a:rPr>
              <a:t>סטטיסטיקה תקלות וחומרתן</a:t>
            </a:r>
            <a:endParaRPr/>
          </a:p>
        </p:txBody>
      </p:sp>
      <p:sp>
        <p:nvSpPr>
          <p:cNvPr id="144" name="Google Shape;144;p10"/>
          <p:cNvSpPr txBox="1"/>
          <p:nvPr/>
        </p:nvSpPr>
        <p:spPr>
          <a:xfrm>
            <a:off x="4961106" y="1118840"/>
            <a:ext cx="33171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iw-IL" sz="1800" u="none" cap="none" strike="noStrike">
                <a:solidFill>
                  <a:schemeClr val="lt1"/>
                </a:solidFill>
                <a:latin typeface="Calibri"/>
                <a:ea typeface="Calibri"/>
                <a:cs typeface="Calibri"/>
                <a:sym typeface="Calibri"/>
              </a:rPr>
              <a:t> JIRA באמצעות שירות  </a:t>
            </a:r>
            <a:endParaRPr sz="1800">
              <a:solidFill>
                <a:schemeClr val="lt1"/>
              </a:solidFill>
              <a:latin typeface="Calibri"/>
              <a:ea typeface="Calibri"/>
              <a:cs typeface="Calibri"/>
              <a:sym typeface="Calibri"/>
            </a:endParaRPr>
          </a:p>
        </p:txBody>
      </p:sp>
      <p:pic>
        <p:nvPicPr>
          <p:cNvPr id="145" name="Google Shape;145;p10"/>
          <p:cNvPicPr preferRelativeResize="0"/>
          <p:nvPr/>
        </p:nvPicPr>
        <p:blipFill rotWithShape="1">
          <a:blip r:embed="rId4">
            <a:alphaModFix/>
          </a:blip>
          <a:srcRect b="0" l="0" r="0" t="0"/>
          <a:stretch/>
        </p:blipFill>
        <p:spPr>
          <a:xfrm>
            <a:off x="3010305" y="1797185"/>
            <a:ext cx="6171389" cy="43473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11"/>
          <p:cNvSpPr txBox="1"/>
          <p:nvPr/>
        </p:nvSpPr>
        <p:spPr>
          <a:xfrm>
            <a:off x="2859932" y="221618"/>
            <a:ext cx="7519481"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סטטיסטיקה תקלות וחומרתן</a:t>
            </a:r>
            <a:endParaRPr/>
          </a:p>
        </p:txBody>
      </p:sp>
      <p:sp>
        <p:nvSpPr>
          <p:cNvPr id="151" name="Google Shape;151;p11"/>
          <p:cNvSpPr txBox="1"/>
          <p:nvPr/>
        </p:nvSpPr>
        <p:spPr>
          <a:xfrm>
            <a:off x="4961106" y="1118840"/>
            <a:ext cx="33171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Calibri"/>
                <a:ea typeface="Calibri"/>
                <a:cs typeface="Calibri"/>
                <a:sym typeface="Calibri"/>
              </a:rPr>
              <a:t> JIRAבאמצעות שירות </a:t>
            </a:r>
            <a:endParaRPr sz="1800">
              <a:solidFill>
                <a:schemeClr val="lt1"/>
              </a:solidFill>
              <a:latin typeface="Calibri"/>
              <a:ea typeface="Calibri"/>
              <a:cs typeface="Calibri"/>
              <a:sym typeface="Calibri"/>
            </a:endParaRPr>
          </a:p>
        </p:txBody>
      </p:sp>
      <p:pic>
        <p:nvPicPr>
          <p:cNvPr id="152" name="Google Shape;152;p11"/>
          <p:cNvPicPr preferRelativeResize="0"/>
          <p:nvPr/>
        </p:nvPicPr>
        <p:blipFill rotWithShape="1">
          <a:blip r:embed="rId4">
            <a:alphaModFix/>
          </a:blip>
          <a:srcRect b="0" l="0" r="0" t="0"/>
          <a:stretch/>
        </p:blipFill>
        <p:spPr>
          <a:xfrm>
            <a:off x="1509513" y="1826842"/>
            <a:ext cx="9172973" cy="41459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12"/>
          <p:cNvSpPr txBox="1"/>
          <p:nvPr/>
        </p:nvSpPr>
        <p:spPr>
          <a:xfrm>
            <a:off x="2859932" y="221618"/>
            <a:ext cx="7519481"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סטטיסטיקה תקלות וחומרתן</a:t>
            </a:r>
            <a:endParaRPr/>
          </a:p>
        </p:txBody>
      </p:sp>
      <p:sp>
        <p:nvSpPr>
          <p:cNvPr id="158" name="Google Shape;158;p12"/>
          <p:cNvSpPr txBox="1"/>
          <p:nvPr/>
        </p:nvSpPr>
        <p:spPr>
          <a:xfrm>
            <a:off x="4961106" y="1118840"/>
            <a:ext cx="33171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Calibri"/>
                <a:ea typeface="Calibri"/>
                <a:cs typeface="Calibri"/>
                <a:sym typeface="Calibri"/>
              </a:rPr>
              <a:t> JIRAבאמצעות שירות </a:t>
            </a:r>
            <a:endParaRPr sz="1800">
              <a:solidFill>
                <a:schemeClr val="lt1"/>
              </a:solidFill>
              <a:latin typeface="Calibri"/>
              <a:ea typeface="Calibri"/>
              <a:cs typeface="Calibri"/>
              <a:sym typeface="Calibri"/>
            </a:endParaRPr>
          </a:p>
        </p:txBody>
      </p:sp>
      <p:pic>
        <p:nvPicPr>
          <p:cNvPr id="159" name="Google Shape;159;p12"/>
          <p:cNvPicPr preferRelativeResize="0"/>
          <p:nvPr/>
        </p:nvPicPr>
        <p:blipFill rotWithShape="1">
          <a:blip r:embed="rId4">
            <a:alphaModFix/>
          </a:blip>
          <a:srcRect b="0" l="0" r="0" t="0"/>
          <a:stretch/>
        </p:blipFill>
        <p:spPr>
          <a:xfrm>
            <a:off x="1550999" y="1815703"/>
            <a:ext cx="9090001" cy="41084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13"/>
          <p:cNvSpPr txBox="1"/>
          <p:nvPr/>
        </p:nvSpPr>
        <p:spPr>
          <a:xfrm>
            <a:off x="2908572" y="221618"/>
            <a:ext cx="7247106"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התקלות הכי חשובות וחמורות</a:t>
            </a:r>
            <a:endParaRPr sz="4400">
              <a:solidFill>
                <a:schemeClr val="lt1"/>
              </a:solidFill>
              <a:latin typeface="Roboto"/>
              <a:ea typeface="Roboto"/>
              <a:cs typeface="Roboto"/>
              <a:sym typeface="Roboto"/>
            </a:endParaRPr>
          </a:p>
        </p:txBody>
      </p:sp>
      <p:sp>
        <p:nvSpPr>
          <p:cNvPr id="165" name="Google Shape;165;p13"/>
          <p:cNvSpPr txBox="1"/>
          <p:nvPr/>
        </p:nvSpPr>
        <p:spPr>
          <a:xfrm>
            <a:off x="2440993" y="1371600"/>
            <a:ext cx="73100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Calibri"/>
                <a:ea typeface="Calibri"/>
                <a:cs typeface="Calibri"/>
                <a:sym typeface="Calibri"/>
              </a:rPr>
              <a:t>בעת ביצוע חיפוש בשדה החיפוש מוצגת רק תמונת המוצר, ללא כל פרטים נוספים</a:t>
            </a:r>
            <a:endParaRPr sz="1800">
              <a:solidFill>
                <a:schemeClr val="lt1"/>
              </a:solidFill>
              <a:latin typeface="Calibri"/>
              <a:ea typeface="Calibri"/>
              <a:cs typeface="Calibri"/>
              <a:sym typeface="Calibri"/>
            </a:endParaRPr>
          </a:p>
        </p:txBody>
      </p:sp>
      <p:pic>
        <p:nvPicPr>
          <p:cNvPr id="166" name="Google Shape;166;p13"/>
          <p:cNvPicPr preferRelativeResize="0"/>
          <p:nvPr/>
        </p:nvPicPr>
        <p:blipFill rotWithShape="1">
          <a:blip r:embed="rId4">
            <a:alphaModFix/>
          </a:blip>
          <a:srcRect b="0" l="0" r="0" t="0"/>
          <a:stretch/>
        </p:blipFill>
        <p:spPr>
          <a:xfrm>
            <a:off x="2908572" y="2073309"/>
            <a:ext cx="6461125" cy="3535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14"/>
          <p:cNvSpPr txBox="1"/>
          <p:nvPr/>
        </p:nvSpPr>
        <p:spPr>
          <a:xfrm>
            <a:off x="2908572" y="221618"/>
            <a:ext cx="7247106"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התקלות הכי חשובות וחמורות</a:t>
            </a:r>
            <a:endParaRPr sz="4400">
              <a:solidFill>
                <a:schemeClr val="lt1"/>
              </a:solidFill>
              <a:latin typeface="Roboto"/>
              <a:ea typeface="Roboto"/>
              <a:cs typeface="Roboto"/>
              <a:sym typeface="Roboto"/>
            </a:endParaRPr>
          </a:p>
        </p:txBody>
      </p:sp>
      <p:sp>
        <p:nvSpPr>
          <p:cNvPr id="172" name="Google Shape;172;p14"/>
          <p:cNvSpPr txBox="1"/>
          <p:nvPr/>
        </p:nvSpPr>
        <p:spPr>
          <a:xfrm>
            <a:off x="3297028" y="1171507"/>
            <a:ext cx="58288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Calibri"/>
                <a:ea typeface="Calibri"/>
                <a:cs typeface="Calibri"/>
                <a:sym typeface="Calibri"/>
              </a:rPr>
              <a:t>זה אתר של חנות אמיתית בתל אביב אז זה צריך להיות בעברית.</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iw-IL" sz="1800">
                <a:solidFill>
                  <a:schemeClr val="lt1"/>
                </a:solidFill>
                <a:latin typeface="Calibri"/>
                <a:ea typeface="Calibri"/>
                <a:cs typeface="Calibri"/>
                <a:sym typeface="Calibri"/>
              </a:rPr>
              <a:t> עם זאת, האתר כולו כתוב באנגלית ולא ניתן לשנות את השפה</a:t>
            </a:r>
            <a:endParaRPr sz="1800">
              <a:solidFill>
                <a:schemeClr val="lt1"/>
              </a:solidFill>
              <a:latin typeface="Calibri"/>
              <a:ea typeface="Calibri"/>
              <a:cs typeface="Calibri"/>
              <a:sym typeface="Calibri"/>
            </a:endParaRPr>
          </a:p>
        </p:txBody>
      </p:sp>
      <p:pic>
        <p:nvPicPr>
          <p:cNvPr id="173" name="Google Shape;173;p14"/>
          <p:cNvPicPr preferRelativeResize="0"/>
          <p:nvPr/>
        </p:nvPicPr>
        <p:blipFill rotWithShape="1">
          <a:blip r:embed="rId4">
            <a:alphaModFix/>
          </a:blip>
          <a:srcRect b="0" l="0" r="0" t="0"/>
          <a:stretch/>
        </p:blipFill>
        <p:spPr>
          <a:xfrm>
            <a:off x="2448129" y="2253395"/>
            <a:ext cx="7707549" cy="35751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15"/>
          <p:cNvSpPr txBox="1"/>
          <p:nvPr/>
        </p:nvSpPr>
        <p:spPr>
          <a:xfrm>
            <a:off x="2908572" y="221618"/>
            <a:ext cx="7247106"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התקלות הכי חשובות וחמורות</a:t>
            </a:r>
            <a:endParaRPr sz="4400">
              <a:solidFill>
                <a:schemeClr val="lt1"/>
              </a:solidFill>
              <a:latin typeface="Roboto"/>
              <a:ea typeface="Roboto"/>
              <a:cs typeface="Roboto"/>
              <a:sym typeface="Roboto"/>
            </a:endParaRPr>
          </a:p>
        </p:txBody>
      </p:sp>
      <p:sp>
        <p:nvSpPr>
          <p:cNvPr id="179" name="Google Shape;179;p15"/>
          <p:cNvSpPr txBox="1"/>
          <p:nvPr/>
        </p:nvSpPr>
        <p:spPr>
          <a:xfrm>
            <a:off x="2026595" y="1536970"/>
            <a:ext cx="7803739" cy="923330"/>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האתר אינו מציע כל תמיכת נגישות. אין התחשבות בצרכים של משתמשים עם מוגבלות,</a:t>
            </a:r>
            <a:endParaRPr/>
          </a:p>
          <a:p>
            <a:pPr indent="0" lvl="0" marL="0" marR="0" rtl="1" algn="r">
              <a:spcBef>
                <a:spcPts val="0"/>
              </a:spcBef>
              <a:spcAft>
                <a:spcPts val="0"/>
              </a:spcAft>
              <a:buNone/>
            </a:pPr>
            <a:r>
              <a:rPr lang="iw-IL" sz="1800">
                <a:solidFill>
                  <a:schemeClr val="lt1"/>
                </a:solidFill>
                <a:latin typeface="Calibri"/>
                <a:ea typeface="Calibri"/>
                <a:cs typeface="Calibri"/>
                <a:sym typeface="Calibri"/>
              </a:rPr>
              <a:t> ואין אפשרות לבצע התאמות נגישות בסיסיות כמו שימוש בטכנולוגיות מסייעות</a:t>
            </a:r>
            <a:endParaRPr/>
          </a:p>
          <a:p>
            <a:pPr indent="0" lvl="0" marL="0" marR="0" rtl="1" algn="r">
              <a:spcBef>
                <a:spcPts val="0"/>
              </a:spcBef>
              <a:spcAft>
                <a:spcPts val="0"/>
              </a:spcAft>
              <a:buNone/>
            </a:pPr>
            <a:r>
              <a:rPr lang="iw-IL" sz="1800">
                <a:solidFill>
                  <a:schemeClr val="lt1"/>
                </a:solidFill>
                <a:latin typeface="Calibri"/>
                <a:ea typeface="Calibri"/>
                <a:cs typeface="Calibri"/>
                <a:sym typeface="Calibri"/>
              </a:rPr>
              <a:t> (למשל, קוראי מסך), הגדלת טקסט או שינוי ניגודיות צבע.</a:t>
            </a:r>
            <a:endParaRPr sz="1800">
              <a:solidFill>
                <a:schemeClr val="lt1"/>
              </a:solidFill>
              <a:latin typeface="Calibri"/>
              <a:ea typeface="Calibri"/>
              <a:cs typeface="Calibri"/>
              <a:sym typeface="Calibri"/>
            </a:endParaRPr>
          </a:p>
        </p:txBody>
      </p:sp>
      <p:pic>
        <p:nvPicPr>
          <p:cNvPr id="180" name="Google Shape;180;p15"/>
          <p:cNvPicPr preferRelativeResize="0"/>
          <p:nvPr/>
        </p:nvPicPr>
        <p:blipFill rotWithShape="1">
          <a:blip r:embed="rId4">
            <a:alphaModFix/>
          </a:blip>
          <a:srcRect b="0" l="0" r="0" t="0"/>
          <a:stretch/>
        </p:blipFill>
        <p:spPr>
          <a:xfrm>
            <a:off x="4431181" y="2693764"/>
            <a:ext cx="3329638" cy="33296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16"/>
          <p:cNvSpPr txBox="1"/>
          <p:nvPr/>
        </p:nvSpPr>
        <p:spPr>
          <a:xfrm>
            <a:off x="2908572" y="221618"/>
            <a:ext cx="7247106"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התקלות הכי חשובות וחמורות</a:t>
            </a:r>
            <a:endParaRPr sz="4400">
              <a:solidFill>
                <a:schemeClr val="lt1"/>
              </a:solidFill>
              <a:latin typeface="Roboto"/>
              <a:ea typeface="Roboto"/>
              <a:cs typeface="Roboto"/>
              <a:sym typeface="Roboto"/>
            </a:endParaRPr>
          </a:p>
        </p:txBody>
      </p:sp>
      <p:sp>
        <p:nvSpPr>
          <p:cNvPr id="186" name="Google Shape;186;p16"/>
          <p:cNvSpPr txBox="1"/>
          <p:nvPr/>
        </p:nvSpPr>
        <p:spPr>
          <a:xfrm>
            <a:off x="3261583" y="1303506"/>
            <a:ext cx="57551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Calibri"/>
                <a:ea typeface="Calibri"/>
                <a:cs typeface="Calibri"/>
                <a:sym typeface="Calibri"/>
              </a:rPr>
              <a:t>הקישור למטה עם שעות פתיחה ועם כתובת חוזר לעמוד הראשי</a:t>
            </a:r>
            <a:endParaRPr sz="1800">
              <a:solidFill>
                <a:schemeClr val="lt1"/>
              </a:solidFill>
              <a:latin typeface="Calibri"/>
              <a:ea typeface="Calibri"/>
              <a:cs typeface="Calibri"/>
              <a:sym typeface="Calibri"/>
            </a:endParaRPr>
          </a:p>
        </p:txBody>
      </p:sp>
      <p:pic>
        <p:nvPicPr>
          <p:cNvPr id="187" name="Google Shape;187;p16"/>
          <p:cNvPicPr preferRelativeResize="0"/>
          <p:nvPr/>
        </p:nvPicPr>
        <p:blipFill rotWithShape="1">
          <a:blip r:embed="rId4">
            <a:alphaModFix/>
          </a:blip>
          <a:srcRect b="0" l="0" r="0" t="0"/>
          <a:stretch/>
        </p:blipFill>
        <p:spPr>
          <a:xfrm>
            <a:off x="2908572" y="2169268"/>
            <a:ext cx="6455919" cy="36586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17"/>
          <p:cNvSpPr txBox="1"/>
          <p:nvPr/>
        </p:nvSpPr>
        <p:spPr>
          <a:xfrm>
            <a:off x="4036980" y="293654"/>
            <a:ext cx="7247106"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שינויים ושיפורים</a:t>
            </a:r>
            <a:endParaRPr sz="4400">
              <a:solidFill>
                <a:schemeClr val="lt1"/>
              </a:solidFill>
              <a:latin typeface="Roboto"/>
              <a:ea typeface="Roboto"/>
              <a:cs typeface="Roboto"/>
              <a:sym typeface="Roboto"/>
            </a:endParaRPr>
          </a:p>
        </p:txBody>
      </p:sp>
      <p:sp>
        <p:nvSpPr>
          <p:cNvPr id="193" name="Google Shape;193;p17"/>
          <p:cNvSpPr txBox="1"/>
          <p:nvPr/>
        </p:nvSpPr>
        <p:spPr>
          <a:xfrm>
            <a:off x="3044758" y="1375542"/>
            <a:ext cx="7932417" cy="646331"/>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 נגישות: יש לשפר את התאמת המערכת למשתמשים עם מוגבלויות, כולל תמיכה בעורכי מסך וניווט באמצעות מקלדת, כדי להבטיח נגישות מלאה לאנשים עם מוגבלויות.</a:t>
            </a:r>
            <a:endParaRPr/>
          </a:p>
        </p:txBody>
      </p:sp>
      <p:sp>
        <p:nvSpPr>
          <p:cNvPr id="194" name="Google Shape;194;p17"/>
          <p:cNvSpPr txBox="1"/>
          <p:nvPr/>
        </p:nvSpPr>
        <p:spPr>
          <a:xfrm>
            <a:off x="2224392" y="2457430"/>
            <a:ext cx="7932417" cy="369332"/>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 פונקציונאליות: עיצוב מחדש לחלוטין את שדה החיפוש, כעת הוא לא מאפשר לחפש</a:t>
            </a:r>
            <a:endParaRPr/>
          </a:p>
        </p:txBody>
      </p:sp>
      <p:sp>
        <p:nvSpPr>
          <p:cNvPr id="195" name="Google Shape;195;p17"/>
          <p:cNvSpPr txBox="1"/>
          <p:nvPr/>
        </p:nvSpPr>
        <p:spPr>
          <a:xfrm>
            <a:off x="3044758" y="3262319"/>
            <a:ext cx="7932417" cy="923330"/>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 החלפת שפה: יש להוסיף אפשרות להחלפת שפה בקלות, במיוחד לעברית ושפות נוספות, כך שהאתר יהיה נגיש למגוון רחב יותר של משתמשים. לדוגמה, תמיכה בשפות כמו עברית, ערבית, רוסית ושפות נוספות.</a:t>
            </a:r>
            <a:endParaRPr/>
          </a:p>
        </p:txBody>
      </p:sp>
      <p:sp>
        <p:nvSpPr>
          <p:cNvPr id="196" name="Google Shape;196;p17"/>
          <p:cNvSpPr txBox="1"/>
          <p:nvPr/>
        </p:nvSpPr>
        <p:spPr>
          <a:xfrm>
            <a:off x="2224392" y="4621206"/>
            <a:ext cx="7932417" cy="646331"/>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 פונקציונאליות: תקן את הקישורים בתחתית האתר, מה שאמור לעזור לקונה למצוא את החנות ולהבין את שעות הפתיחה</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18"/>
          <p:cNvSpPr txBox="1"/>
          <p:nvPr/>
        </p:nvSpPr>
        <p:spPr>
          <a:xfrm>
            <a:off x="4036980" y="293654"/>
            <a:ext cx="7247106"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שינויים ושיפורים</a:t>
            </a:r>
            <a:endParaRPr sz="4400">
              <a:solidFill>
                <a:schemeClr val="lt1"/>
              </a:solidFill>
              <a:latin typeface="Roboto"/>
              <a:ea typeface="Roboto"/>
              <a:cs typeface="Roboto"/>
              <a:sym typeface="Roboto"/>
            </a:endParaRPr>
          </a:p>
        </p:txBody>
      </p:sp>
      <p:sp>
        <p:nvSpPr>
          <p:cNvPr id="202" name="Google Shape;202;p18"/>
          <p:cNvSpPr txBox="1"/>
          <p:nvPr/>
        </p:nvSpPr>
        <p:spPr>
          <a:xfrm>
            <a:off x="2224391" y="1369756"/>
            <a:ext cx="7932417" cy="923330"/>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 פירוט המוצרים: יש לכלול תיאורים מפורטים של המוצרים, כולל מדינת ייצור, יתרונות המוצר ופרטים טכניים (למשל, חומרי גלם, מידות, הוראות שימוש). תיאורים ברורים יעזרו ללקוחות להבין את המוצר בצורה טובה יותר ולשפר את תחושת הביטחון בקנייה.</a:t>
            </a:r>
            <a:endParaRPr/>
          </a:p>
        </p:txBody>
      </p:sp>
      <p:sp>
        <p:nvSpPr>
          <p:cNvPr id="203" name="Google Shape;203;p18"/>
          <p:cNvSpPr txBox="1"/>
          <p:nvPr/>
        </p:nvSpPr>
        <p:spPr>
          <a:xfrm>
            <a:off x="3044758" y="2451644"/>
            <a:ext cx="7932417" cy="923330"/>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 רכישת מוצרים יחד (Bundles): כדאי להוסיף אפשרות לרכוש חבילות מוצרים במחיר מוזל, על מנת לעודד רכישות מרובות ולספק ללקוחות הצעות אטרקטיביות. לדוגמה, חבילת מוצרים קשורים במחיר נמוך יותר.</a:t>
            </a:r>
            <a:endParaRPr/>
          </a:p>
        </p:txBody>
      </p:sp>
      <p:sp>
        <p:nvSpPr>
          <p:cNvPr id="204" name="Google Shape;204;p18"/>
          <p:cNvSpPr txBox="1"/>
          <p:nvPr/>
        </p:nvSpPr>
        <p:spPr>
          <a:xfrm>
            <a:off x="2224391" y="3528314"/>
            <a:ext cx="7932417" cy="1200329"/>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 בחירת גיל (מתחת ל-18): יש להוסיף אופציה בכניסת המשתמש לאתר בה יוכל לבחור אם הוא מתחת לגיל 18, במיוחד עבור מוצרים המוגבלים לפי גיל (כגון אלכוהול, תוספי תזונה, משחקים למבוגרים). זה גם חשוב לשמירה על התאמה לרגולציות החוקיות והימנעות ממכירת מוצרים לא מתאימים.</a:t>
            </a:r>
            <a:endParaRPr/>
          </a:p>
        </p:txBody>
      </p:sp>
      <p:sp>
        <p:nvSpPr>
          <p:cNvPr id="205" name="Google Shape;205;p18"/>
          <p:cNvSpPr txBox="1"/>
          <p:nvPr/>
        </p:nvSpPr>
        <p:spPr>
          <a:xfrm>
            <a:off x="3044757" y="4881983"/>
            <a:ext cx="7932417" cy="923330"/>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 הוספת אפשרות תשלומים מגוונים: יש להוסיף תמיכה באופציות תשלום מגוונות, כולל ארנקים דיגיטליים ( Apple Pay, Google Pay) ותשלומים בתשלומים. זה חשוב כדי להקל על המשתמשים ולספק יותר גמישות בתהליך הרכישה.</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19"/>
          <p:cNvSpPr txBox="1"/>
          <p:nvPr/>
        </p:nvSpPr>
        <p:spPr>
          <a:xfrm>
            <a:off x="4036980" y="293654"/>
            <a:ext cx="4241258"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השוואה למתחרים</a:t>
            </a:r>
            <a:endParaRPr sz="4400">
              <a:solidFill>
                <a:schemeClr val="lt1"/>
              </a:solidFill>
              <a:latin typeface="Roboto"/>
              <a:ea typeface="Roboto"/>
              <a:cs typeface="Roboto"/>
              <a:sym typeface="Roboto"/>
            </a:endParaRPr>
          </a:p>
        </p:txBody>
      </p:sp>
      <p:sp>
        <p:nvSpPr>
          <p:cNvPr id="211" name="Google Shape;211;p19"/>
          <p:cNvSpPr txBox="1"/>
          <p:nvPr/>
        </p:nvSpPr>
        <p:spPr>
          <a:xfrm>
            <a:off x="1439694" y="1663429"/>
            <a:ext cx="33268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Calibri"/>
                <a:ea typeface="Calibri"/>
                <a:cs typeface="Calibri"/>
                <a:sym typeface="Calibri"/>
              </a:rPr>
              <a:t>https://www.the-importer.co.il/</a:t>
            </a:r>
            <a:endParaRPr sz="1800">
              <a:solidFill>
                <a:schemeClr val="lt1"/>
              </a:solidFill>
              <a:latin typeface="Calibri"/>
              <a:ea typeface="Calibri"/>
              <a:cs typeface="Calibri"/>
              <a:sym typeface="Calibri"/>
            </a:endParaRPr>
          </a:p>
        </p:txBody>
      </p:sp>
      <p:pic>
        <p:nvPicPr>
          <p:cNvPr id="212" name="Google Shape;212;p19"/>
          <p:cNvPicPr preferRelativeResize="0"/>
          <p:nvPr/>
        </p:nvPicPr>
        <p:blipFill rotWithShape="1">
          <a:blip r:embed="rId4">
            <a:alphaModFix/>
          </a:blip>
          <a:srcRect b="0" l="0" r="0" t="0"/>
          <a:stretch/>
        </p:blipFill>
        <p:spPr>
          <a:xfrm>
            <a:off x="505839" y="2320648"/>
            <a:ext cx="5009744" cy="2316248"/>
          </a:xfrm>
          <a:prstGeom prst="rect">
            <a:avLst/>
          </a:prstGeom>
          <a:noFill/>
          <a:ln>
            <a:noFill/>
          </a:ln>
        </p:spPr>
      </p:pic>
      <p:pic>
        <p:nvPicPr>
          <p:cNvPr id="213" name="Google Shape;213;p19"/>
          <p:cNvPicPr preferRelativeResize="0"/>
          <p:nvPr/>
        </p:nvPicPr>
        <p:blipFill rotWithShape="1">
          <a:blip r:embed="rId5">
            <a:alphaModFix/>
          </a:blip>
          <a:srcRect b="0" l="0" r="0" t="0"/>
          <a:stretch/>
        </p:blipFill>
        <p:spPr>
          <a:xfrm>
            <a:off x="6628346" y="2320648"/>
            <a:ext cx="5009744" cy="2317666"/>
          </a:xfrm>
          <a:prstGeom prst="rect">
            <a:avLst/>
          </a:prstGeom>
          <a:noFill/>
          <a:ln>
            <a:noFill/>
          </a:ln>
        </p:spPr>
      </p:pic>
      <p:sp>
        <p:nvSpPr>
          <p:cNvPr id="214" name="Google Shape;214;p19"/>
          <p:cNvSpPr txBox="1"/>
          <p:nvPr/>
        </p:nvSpPr>
        <p:spPr>
          <a:xfrm>
            <a:off x="7908588" y="1663429"/>
            <a:ext cx="24492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Calibri"/>
                <a:ea typeface="Calibri"/>
                <a:cs typeface="Calibri"/>
                <a:sym typeface="Calibri"/>
              </a:rPr>
              <a:t>https://winedepot.co.il/</a:t>
            </a:r>
            <a:endParaRPr sz="1800">
              <a:solidFill>
                <a:schemeClr val="lt1"/>
              </a:solidFill>
              <a:latin typeface="Calibri"/>
              <a:ea typeface="Calibri"/>
              <a:cs typeface="Calibri"/>
              <a:sym typeface="Calibri"/>
            </a:endParaRPr>
          </a:p>
        </p:txBody>
      </p:sp>
      <p:sp>
        <p:nvSpPr>
          <p:cNvPr id="215" name="Google Shape;215;p19"/>
          <p:cNvSpPr txBox="1"/>
          <p:nvPr/>
        </p:nvSpPr>
        <p:spPr>
          <a:xfrm>
            <a:off x="7548664" y="4926201"/>
            <a:ext cx="3685811" cy="923330"/>
          </a:xfrm>
          <a:prstGeom prst="rect">
            <a:avLst/>
          </a:prstGeom>
          <a:noFill/>
          <a:ln>
            <a:noFill/>
          </a:ln>
        </p:spPr>
        <p:txBody>
          <a:bodyPr anchorCtr="0" anchor="t" bIns="45700" lIns="91425" spcFirstLastPara="1" rIns="91425" wrap="square" tIns="45700">
            <a:spAutoFit/>
          </a:bodyPr>
          <a:lstStyle/>
          <a:p>
            <a:pPr indent="-285750" lvl="0" marL="285750" marR="0" rtl="1" algn="r">
              <a:spcBef>
                <a:spcPts val="0"/>
              </a:spcBef>
              <a:spcAft>
                <a:spcPts val="0"/>
              </a:spcAft>
              <a:buClr>
                <a:schemeClr val="lt1"/>
              </a:buClr>
              <a:buSzPts val="1800"/>
              <a:buFont typeface="Calibri"/>
              <a:buChar char="-"/>
            </a:pPr>
            <a:r>
              <a:rPr lang="iw-IL" sz="1800">
                <a:solidFill>
                  <a:schemeClr val="lt1"/>
                </a:solidFill>
                <a:latin typeface="Calibri"/>
                <a:ea typeface="Calibri"/>
                <a:cs typeface="Calibri"/>
                <a:sym typeface="Calibri"/>
              </a:rPr>
              <a:t>אתרים בעברית</a:t>
            </a:r>
            <a:endParaRPr/>
          </a:p>
          <a:p>
            <a:pPr indent="-285750" lvl="0" marL="285750" marR="0" rtl="1" algn="r">
              <a:spcBef>
                <a:spcPts val="0"/>
              </a:spcBef>
              <a:spcAft>
                <a:spcPts val="0"/>
              </a:spcAft>
              <a:buClr>
                <a:schemeClr val="lt1"/>
              </a:buClr>
              <a:buSzPts val="1800"/>
              <a:buFont typeface="Calibri"/>
              <a:buChar char="-"/>
            </a:pPr>
            <a:r>
              <a:rPr lang="iw-IL" sz="1800">
                <a:solidFill>
                  <a:schemeClr val="lt1"/>
                </a:solidFill>
                <a:latin typeface="Calibri"/>
                <a:ea typeface="Calibri"/>
                <a:cs typeface="Calibri"/>
                <a:sym typeface="Calibri"/>
              </a:rPr>
              <a:t>נגישות</a:t>
            </a:r>
            <a:endParaRPr/>
          </a:p>
          <a:p>
            <a:pPr indent="-285750" lvl="0" marL="285750" marR="0" rtl="1" algn="r">
              <a:spcBef>
                <a:spcPts val="0"/>
              </a:spcBef>
              <a:spcAft>
                <a:spcPts val="0"/>
              </a:spcAft>
              <a:buClr>
                <a:schemeClr val="lt1"/>
              </a:buClr>
              <a:buSzPts val="1800"/>
              <a:buFont typeface="Calibri"/>
              <a:buChar char="-"/>
            </a:pPr>
            <a:r>
              <a:rPr lang="iw-IL" sz="1800">
                <a:solidFill>
                  <a:schemeClr val="lt1"/>
                </a:solidFill>
                <a:latin typeface="Calibri"/>
                <a:ea typeface="Calibri"/>
                <a:cs typeface="Calibri"/>
                <a:sym typeface="Calibri"/>
              </a:rPr>
              <a:t>שדה החיפוש עובד כמו שצריך</a:t>
            </a:r>
            <a:endParaRPr sz="1800">
              <a:solidFill>
                <a:schemeClr val="lt1"/>
              </a:solidFill>
              <a:latin typeface="Calibri"/>
              <a:ea typeface="Calibri"/>
              <a:cs typeface="Calibri"/>
              <a:sym typeface="Calibri"/>
            </a:endParaRPr>
          </a:p>
        </p:txBody>
      </p:sp>
      <p:sp>
        <p:nvSpPr>
          <p:cNvPr id="216" name="Google Shape;216;p19"/>
          <p:cNvSpPr txBox="1"/>
          <p:nvPr/>
        </p:nvSpPr>
        <p:spPr>
          <a:xfrm>
            <a:off x="350196" y="4926201"/>
            <a:ext cx="4898527" cy="923330"/>
          </a:xfrm>
          <a:prstGeom prst="rect">
            <a:avLst/>
          </a:prstGeom>
          <a:noFill/>
          <a:ln>
            <a:noFill/>
          </a:ln>
        </p:spPr>
        <p:txBody>
          <a:bodyPr anchorCtr="0" anchor="t" bIns="45700" lIns="91425" spcFirstLastPara="1" rIns="91425" wrap="square" tIns="45700">
            <a:spAutoFit/>
          </a:bodyPr>
          <a:lstStyle/>
          <a:p>
            <a:pPr indent="-285750" lvl="0" marL="285750" marR="0" rtl="1" algn="r">
              <a:spcBef>
                <a:spcPts val="0"/>
              </a:spcBef>
              <a:spcAft>
                <a:spcPts val="0"/>
              </a:spcAft>
              <a:buClr>
                <a:schemeClr val="lt1"/>
              </a:buClr>
              <a:buSzPts val="1800"/>
              <a:buFont typeface="Calibri"/>
              <a:buChar char="-"/>
            </a:pPr>
            <a:r>
              <a:rPr lang="iw-IL" sz="1800">
                <a:solidFill>
                  <a:schemeClr val="lt1"/>
                </a:solidFill>
                <a:latin typeface="Calibri"/>
                <a:ea typeface="Calibri"/>
                <a:cs typeface="Calibri"/>
                <a:sym typeface="Calibri"/>
              </a:rPr>
              <a:t>אפשרות לתשלום מסוגים שונים</a:t>
            </a:r>
            <a:endParaRPr sz="1800">
              <a:solidFill>
                <a:schemeClr val="lt1"/>
              </a:solidFill>
              <a:latin typeface="Calibri"/>
              <a:ea typeface="Calibri"/>
              <a:cs typeface="Calibri"/>
              <a:sym typeface="Calibri"/>
            </a:endParaRPr>
          </a:p>
          <a:p>
            <a:pPr indent="-285750" lvl="0" marL="285750" marR="0" rtl="1" algn="r">
              <a:spcBef>
                <a:spcPts val="0"/>
              </a:spcBef>
              <a:spcAft>
                <a:spcPts val="0"/>
              </a:spcAft>
              <a:buClr>
                <a:schemeClr val="lt1"/>
              </a:buClr>
              <a:buSzPts val="1800"/>
              <a:buFont typeface="Calibri"/>
              <a:buChar char="-"/>
            </a:pPr>
            <a:r>
              <a:rPr lang="iw-IL" sz="1800">
                <a:solidFill>
                  <a:schemeClr val="lt1"/>
                </a:solidFill>
                <a:latin typeface="Calibri"/>
                <a:ea typeface="Calibri"/>
                <a:cs typeface="Calibri"/>
                <a:sym typeface="Calibri"/>
              </a:rPr>
              <a:t>קישורים נכונים למפה כדי למצוא את החנות</a:t>
            </a:r>
            <a:endParaRPr sz="1800">
              <a:solidFill>
                <a:schemeClr val="lt1"/>
              </a:solidFill>
              <a:latin typeface="Calibri"/>
              <a:ea typeface="Calibri"/>
              <a:cs typeface="Calibri"/>
              <a:sym typeface="Calibri"/>
            </a:endParaRPr>
          </a:p>
          <a:p>
            <a:pPr indent="-285750" lvl="0" marL="285750" marR="0" rtl="1" algn="r">
              <a:spcBef>
                <a:spcPts val="0"/>
              </a:spcBef>
              <a:spcAft>
                <a:spcPts val="0"/>
              </a:spcAft>
              <a:buClr>
                <a:schemeClr val="lt1"/>
              </a:buClr>
              <a:buSzPts val="1800"/>
              <a:buFont typeface="Calibri"/>
              <a:buChar char="-"/>
            </a:pPr>
            <a:r>
              <a:rPr lang="iw-IL" sz="1800">
                <a:solidFill>
                  <a:schemeClr val="lt1"/>
                </a:solidFill>
                <a:latin typeface="Calibri"/>
                <a:ea typeface="Calibri"/>
                <a:cs typeface="Calibri"/>
                <a:sym typeface="Calibri"/>
              </a:rPr>
              <a:t>כל המוצרים מצולמים באותו סגנון</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2"/>
          <p:cNvSpPr txBox="1"/>
          <p:nvPr>
            <p:ph type="title"/>
          </p:nvPr>
        </p:nvSpPr>
        <p:spPr>
          <a:xfrm>
            <a:off x="359923" y="365125"/>
            <a:ext cx="10993877" cy="1325563"/>
          </a:xfrm>
          <a:prstGeom prst="rect">
            <a:avLst/>
          </a:prstGeom>
          <a:noFill/>
          <a:ln>
            <a:noFill/>
          </a:ln>
        </p:spPr>
        <p:txBody>
          <a:bodyPr anchorCtr="0" anchor="ctr" bIns="45700" lIns="91425" spcFirstLastPara="1" rIns="91425" wrap="square" tIns="45700">
            <a:normAutofit fontScale="90000"/>
          </a:bodyPr>
          <a:lstStyle/>
          <a:p>
            <a:pPr indent="0" lvl="0" marL="0" rtl="1" algn="r">
              <a:lnSpc>
                <a:spcPct val="90000"/>
              </a:lnSpc>
              <a:spcBef>
                <a:spcPts val="0"/>
              </a:spcBef>
              <a:spcAft>
                <a:spcPts val="0"/>
              </a:spcAft>
              <a:buClr>
                <a:schemeClr val="lt1"/>
              </a:buClr>
              <a:buSzPct val="100000"/>
              <a:buFont typeface="Calibri"/>
              <a:buNone/>
            </a:pPr>
            <a:r>
              <a:rPr lang="iw-IL">
                <a:solidFill>
                  <a:schemeClr val="lt1"/>
                </a:solidFill>
              </a:rPr>
              <a:t>במבט ראשון, האתר נראה טוב, במיוחד במבט מטלפון. אבל כשבדקנו גילינו שהאתר מכיל לא מעט באגים.</a:t>
            </a:r>
            <a:endParaRPr>
              <a:solidFill>
                <a:schemeClr val="lt1"/>
              </a:solidFill>
            </a:endParaRPr>
          </a:p>
        </p:txBody>
      </p:sp>
      <p:sp>
        <p:nvSpPr>
          <p:cNvPr id="93" name="Google Shape;93;p2"/>
          <p:cNvSpPr txBox="1"/>
          <p:nvPr/>
        </p:nvSpPr>
        <p:spPr>
          <a:xfrm>
            <a:off x="359922" y="1830759"/>
            <a:ext cx="10993877" cy="4297667"/>
          </a:xfrm>
          <a:prstGeom prst="rect">
            <a:avLst/>
          </a:prstGeom>
          <a:noFill/>
          <a:ln>
            <a:noFill/>
          </a:ln>
        </p:spPr>
        <p:txBody>
          <a:bodyPr anchorCtr="0" anchor="ctr" bIns="45700" lIns="91425" spcFirstLastPara="1" rIns="91425" wrap="square" tIns="45700">
            <a:normAutofit fontScale="97500"/>
          </a:bodyPr>
          <a:lstStyle/>
          <a:p>
            <a:pPr indent="-571500" lvl="0" marL="571500" marR="0" rtl="1" algn="r">
              <a:lnSpc>
                <a:spcPct val="90000"/>
              </a:lnSpc>
              <a:spcBef>
                <a:spcPts val="0"/>
              </a:spcBef>
              <a:spcAft>
                <a:spcPts val="0"/>
              </a:spcAft>
              <a:buClr>
                <a:schemeClr val="lt1"/>
              </a:buClr>
              <a:buSzPct val="100000"/>
              <a:buFont typeface="Calibri"/>
              <a:buChar char="-"/>
            </a:pPr>
            <a:r>
              <a:rPr b="0" i="0" lang="iw-IL" sz="4000" u="none" cap="none" strike="noStrike">
                <a:solidFill>
                  <a:schemeClr val="lt1"/>
                </a:solidFill>
                <a:latin typeface="Calibri"/>
                <a:ea typeface="Calibri"/>
                <a:cs typeface="Calibri"/>
                <a:sym typeface="Calibri"/>
              </a:rPr>
              <a:t> GUI(ממשק משתמש)</a:t>
            </a:r>
            <a:endParaRPr/>
          </a:p>
          <a:p>
            <a:pPr indent="-571500" lvl="0" marL="571500" marR="0" rtl="1" algn="r">
              <a:lnSpc>
                <a:spcPct val="90000"/>
              </a:lnSpc>
              <a:spcBef>
                <a:spcPts val="0"/>
              </a:spcBef>
              <a:spcAft>
                <a:spcPts val="0"/>
              </a:spcAft>
              <a:buClr>
                <a:schemeClr val="lt1"/>
              </a:buClr>
              <a:buSzPct val="100000"/>
              <a:buFont typeface="Calibri"/>
              <a:buChar char="-"/>
            </a:pPr>
            <a:r>
              <a:rPr b="0" i="0" lang="iw-IL" sz="4000" u="none" cap="none" strike="noStrike">
                <a:solidFill>
                  <a:schemeClr val="lt1"/>
                </a:solidFill>
                <a:latin typeface="Calibri"/>
                <a:ea typeface="Calibri"/>
                <a:cs typeface="Calibri"/>
                <a:sym typeface="Calibri"/>
              </a:rPr>
              <a:t>Functionality (פונקציונליות)</a:t>
            </a:r>
            <a:endParaRPr b="0" i="0" sz="4000" u="none" cap="none" strike="noStrike">
              <a:solidFill>
                <a:schemeClr val="lt1"/>
              </a:solidFill>
              <a:latin typeface="Calibri"/>
              <a:ea typeface="Calibri"/>
              <a:cs typeface="Calibri"/>
              <a:sym typeface="Calibri"/>
            </a:endParaRPr>
          </a:p>
          <a:p>
            <a:pPr indent="-571500" lvl="0" marL="571500" marR="0" rtl="1" algn="r">
              <a:lnSpc>
                <a:spcPct val="90000"/>
              </a:lnSpc>
              <a:spcBef>
                <a:spcPts val="0"/>
              </a:spcBef>
              <a:spcAft>
                <a:spcPts val="0"/>
              </a:spcAft>
              <a:buClr>
                <a:schemeClr val="lt1"/>
              </a:buClr>
              <a:buSzPct val="100000"/>
              <a:buFont typeface="Calibri"/>
              <a:buChar char="-"/>
            </a:pPr>
            <a:r>
              <a:rPr b="0" i="0" lang="iw-IL" sz="4000" u="none" cap="none" strike="noStrike">
                <a:solidFill>
                  <a:schemeClr val="lt1"/>
                </a:solidFill>
                <a:latin typeface="Calibri"/>
                <a:ea typeface="Calibri"/>
                <a:cs typeface="Calibri"/>
                <a:sym typeface="Calibri"/>
              </a:rPr>
              <a:t>Accessibility (נגישות)</a:t>
            </a:r>
            <a:endParaRPr b="0" i="0" sz="4000" u="none" cap="none" strike="noStrike">
              <a:solidFill>
                <a:schemeClr val="lt1"/>
              </a:solidFill>
              <a:latin typeface="Calibri"/>
              <a:ea typeface="Calibri"/>
              <a:cs typeface="Calibri"/>
              <a:sym typeface="Calibri"/>
            </a:endParaRPr>
          </a:p>
          <a:p>
            <a:pPr indent="-571500" lvl="0" marL="571500" marR="0" rtl="1" algn="r">
              <a:lnSpc>
                <a:spcPct val="90000"/>
              </a:lnSpc>
              <a:spcBef>
                <a:spcPts val="0"/>
              </a:spcBef>
              <a:spcAft>
                <a:spcPts val="0"/>
              </a:spcAft>
              <a:buClr>
                <a:schemeClr val="lt1"/>
              </a:buClr>
              <a:buSzPct val="100000"/>
              <a:buFont typeface="Calibri"/>
              <a:buChar char="-"/>
            </a:pPr>
            <a:r>
              <a:rPr b="0" i="0" lang="iw-IL" sz="4000" u="none" cap="none" strike="noStrike">
                <a:solidFill>
                  <a:schemeClr val="lt1"/>
                </a:solidFill>
                <a:latin typeface="Calibri"/>
                <a:ea typeface="Calibri"/>
                <a:cs typeface="Calibri"/>
                <a:sym typeface="Calibri"/>
              </a:rPr>
              <a:t>Security (אבטחה)</a:t>
            </a:r>
            <a:endParaRPr b="0" i="0" sz="4000" u="none" cap="none" strike="noStrike">
              <a:solidFill>
                <a:schemeClr val="lt1"/>
              </a:solidFill>
              <a:latin typeface="Calibri"/>
              <a:ea typeface="Calibri"/>
              <a:cs typeface="Calibri"/>
              <a:sym typeface="Calibri"/>
            </a:endParaRPr>
          </a:p>
          <a:p>
            <a:pPr indent="-571500" lvl="0" marL="571500" marR="0" rtl="1" algn="r">
              <a:lnSpc>
                <a:spcPct val="90000"/>
              </a:lnSpc>
              <a:spcBef>
                <a:spcPts val="0"/>
              </a:spcBef>
              <a:spcAft>
                <a:spcPts val="0"/>
              </a:spcAft>
              <a:buClr>
                <a:schemeClr val="lt1"/>
              </a:buClr>
              <a:buSzPct val="100000"/>
              <a:buFont typeface="Calibri"/>
              <a:buChar char="-"/>
            </a:pPr>
            <a:r>
              <a:rPr b="0" i="0" lang="iw-IL" sz="4000" u="none" cap="none" strike="noStrike">
                <a:solidFill>
                  <a:schemeClr val="lt1"/>
                </a:solidFill>
                <a:latin typeface="Calibri"/>
                <a:ea typeface="Calibri"/>
                <a:cs typeface="Calibri"/>
                <a:sym typeface="Calibri"/>
              </a:rPr>
              <a:t>Internalization (בינלאומיות)</a:t>
            </a:r>
            <a:endParaRPr/>
          </a:p>
          <a:p>
            <a:pPr indent="-323850" lvl="0" marL="571500" marR="0" rtl="1" algn="r">
              <a:lnSpc>
                <a:spcPct val="90000"/>
              </a:lnSpc>
              <a:spcBef>
                <a:spcPts val="0"/>
              </a:spcBef>
              <a:spcAft>
                <a:spcPts val="0"/>
              </a:spcAft>
              <a:buClr>
                <a:schemeClr val="dk1"/>
              </a:buClr>
              <a:buSzPct val="100000"/>
              <a:buFont typeface="Calibri"/>
              <a:buNone/>
            </a:pPr>
            <a:r>
              <a:t/>
            </a:r>
            <a:endParaRPr b="0" i="0" sz="4000" u="none" cap="none" strike="noStrike">
              <a:solidFill>
                <a:schemeClr val="lt1"/>
              </a:solidFill>
              <a:latin typeface="Calibri"/>
              <a:ea typeface="Calibri"/>
              <a:cs typeface="Calibri"/>
              <a:sym typeface="Calibri"/>
            </a:endParaRPr>
          </a:p>
          <a:p>
            <a:pPr indent="0" lvl="0" marL="0" marR="0" rtl="1" algn="r">
              <a:lnSpc>
                <a:spcPct val="90000"/>
              </a:lnSpc>
              <a:spcBef>
                <a:spcPts val="0"/>
              </a:spcBef>
              <a:spcAft>
                <a:spcPts val="0"/>
              </a:spcAft>
              <a:buClr>
                <a:schemeClr val="lt1"/>
              </a:buClr>
              <a:buSzPct val="100000"/>
              <a:buFont typeface="Calibri"/>
              <a:buNone/>
            </a:pPr>
            <a:r>
              <a:rPr b="0" i="0" lang="iw-IL" sz="4000" u="none" cap="none" strike="noStrike">
                <a:solidFill>
                  <a:schemeClr val="lt1"/>
                </a:solidFill>
                <a:latin typeface="Calibri"/>
                <a:ea typeface="Calibri"/>
                <a:cs typeface="Calibri"/>
                <a:sym typeface="Calibri"/>
              </a:rPr>
              <a:t>פרטים נוספים על כל אחד מהם יבואו בהמשך</a:t>
            </a:r>
            <a:endParaRPr b="0" i="0" sz="40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20"/>
          <p:cNvSpPr txBox="1"/>
          <p:nvPr/>
        </p:nvSpPr>
        <p:spPr>
          <a:xfrm>
            <a:off x="4036980" y="293654"/>
            <a:ext cx="4241258"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השוואה למתחרים</a:t>
            </a:r>
            <a:endParaRPr sz="4400">
              <a:solidFill>
                <a:schemeClr val="lt1"/>
              </a:solidFill>
              <a:latin typeface="Roboto"/>
              <a:ea typeface="Roboto"/>
              <a:cs typeface="Roboto"/>
              <a:sym typeface="Roboto"/>
            </a:endParaRPr>
          </a:p>
        </p:txBody>
      </p:sp>
      <p:sp>
        <p:nvSpPr>
          <p:cNvPr id="222" name="Google Shape;222;p20"/>
          <p:cNvSpPr txBox="1"/>
          <p:nvPr/>
        </p:nvSpPr>
        <p:spPr>
          <a:xfrm>
            <a:off x="1439694" y="1663429"/>
            <a:ext cx="33268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Calibri"/>
                <a:ea typeface="Calibri"/>
                <a:cs typeface="Calibri"/>
                <a:sym typeface="Calibri"/>
              </a:rPr>
              <a:t>https://bierladen-berlin.de/</a:t>
            </a:r>
            <a:endParaRPr sz="1800">
              <a:solidFill>
                <a:schemeClr val="lt1"/>
              </a:solidFill>
              <a:latin typeface="Calibri"/>
              <a:ea typeface="Calibri"/>
              <a:cs typeface="Calibri"/>
              <a:sym typeface="Calibri"/>
            </a:endParaRPr>
          </a:p>
        </p:txBody>
      </p:sp>
      <p:sp>
        <p:nvSpPr>
          <p:cNvPr id="223" name="Google Shape;223;p20"/>
          <p:cNvSpPr txBox="1"/>
          <p:nvPr/>
        </p:nvSpPr>
        <p:spPr>
          <a:xfrm>
            <a:off x="7548664" y="1663429"/>
            <a:ext cx="32859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w-IL" sz="1800">
                <a:solidFill>
                  <a:schemeClr val="lt1"/>
                </a:solidFill>
                <a:latin typeface="Calibri"/>
                <a:ea typeface="Calibri"/>
                <a:cs typeface="Calibri"/>
                <a:sym typeface="Calibri"/>
              </a:rPr>
              <a:t>https://www.millesima-usa.com/</a:t>
            </a:r>
            <a:endParaRPr sz="1800">
              <a:solidFill>
                <a:schemeClr val="lt1"/>
              </a:solidFill>
              <a:latin typeface="Calibri"/>
              <a:ea typeface="Calibri"/>
              <a:cs typeface="Calibri"/>
              <a:sym typeface="Calibri"/>
            </a:endParaRPr>
          </a:p>
        </p:txBody>
      </p:sp>
      <p:sp>
        <p:nvSpPr>
          <p:cNvPr id="224" name="Google Shape;224;p20"/>
          <p:cNvSpPr txBox="1"/>
          <p:nvPr/>
        </p:nvSpPr>
        <p:spPr>
          <a:xfrm>
            <a:off x="6536988" y="5064700"/>
            <a:ext cx="4697488" cy="923330"/>
          </a:xfrm>
          <a:prstGeom prst="rect">
            <a:avLst/>
          </a:prstGeom>
          <a:noFill/>
          <a:ln>
            <a:noFill/>
          </a:ln>
        </p:spPr>
        <p:txBody>
          <a:bodyPr anchorCtr="0" anchor="t" bIns="45700" lIns="91425" spcFirstLastPara="1" rIns="91425" wrap="square" tIns="45700">
            <a:spAutoFit/>
          </a:bodyPr>
          <a:lstStyle/>
          <a:p>
            <a:pPr indent="-285750" lvl="0" marL="285750" marR="0" rtl="1" algn="r">
              <a:spcBef>
                <a:spcPts val="0"/>
              </a:spcBef>
              <a:spcAft>
                <a:spcPts val="0"/>
              </a:spcAft>
              <a:buClr>
                <a:schemeClr val="lt1"/>
              </a:buClr>
              <a:buSzPts val="1800"/>
              <a:buFont typeface="Calibri"/>
              <a:buChar char="-"/>
            </a:pPr>
            <a:r>
              <a:rPr lang="iw-IL" sz="1800">
                <a:solidFill>
                  <a:schemeClr val="lt1"/>
                </a:solidFill>
                <a:latin typeface="Calibri"/>
                <a:ea typeface="Calibri"/>
                <a:cs typeface="Calibri"/>
                <a:sym typeface="Calibri"/>
              </a:rPr>
              <a:t>חנות בניו יורק</a:t>
            </a:r>
            <a:endParaRPr/>
          </a:p>
          <a:p>
            <a:pPr indent="-285750" lvl="0" marL="285750" marR="0" rtl="1" algn="r">
              <a:spcBef>
                <a:spcPts val="0"/>
              </a:spcBef>
              <a:spcAft>
                <a:spcPts val="0"/>
              </a:spcAft>
              <a:buClr>
                <a:schemeClr val="lt1"/>
              </a:buClr>
              <a:buSzPts val="1800"/>
              <a:buFont typeface="Calibri"/>
              <a:buChar char="-"/>
            </a:pPr>
            <a:r>
              <a:rPr lang="iw-IL" sz="1800">
                <a:solidFill>
                  <a:schemeClr val="lt1"/>
                </a:solidFill>
                <a:latin typeface="Calibri"/>
                <a:ea typeface="Calibri"/>
                <a:cs typeface="Calibri"/>
                <a:sym typeface="Calibri"/>
              </a:rPr>
              <a:t>יש הזדמנות לכתוב לצ'אט באתר, וזה מאוד נוח אם יש לקונה שאלות</a:t>
            </a:r>
            <a:endParaRPr/>
          </a:p>
        </p:txBody>
      </p:sp>
      <p:sp>
        <p:nvSpPr>
          <p:cNvPr id="225" name="Google Shape;225;p20"/>
          <p:cNvSpPr txBox="1"/>
          <p:nvPr/>
        </p:nvSpPr>
        <p:spPr>
          <a:xfrm>
            <a:off x="505839" y="5064700"/>
            <a:ext cx="4898527" cy="923330"/>
          </a:xfrm>
          <a:prstGeom prst="rect">
            <a:avLst/>
          </a:prstGeom>
          <a:noFill/>
          <a:ln>
            <a:noFill/>
          </a:ln>
        </p:spPr>
        <p:txBody>
          <a:bodyPr anchorCtr="0" anchor="t" bIns="45700" lIns="91425" spcFirstLastPara="1" rIns="91425" wrap="square" tIns="45700">
            <a:spAutoFit/>
          </a:bodyPr>
          <a:lstStyle/>
          <a:p>
            <a:pPr indent="-285750" lvl="0" marL="285750" marR="0" rtl="1" algn="r">
              <a:spcBef>
                <a:spcPts val="0"/>
              </a:spcBef>
              <a:spcAft>
                <a:spcPts val="0"/>
              </a:spcAft>
              <a:buClr>
                <a:schemeClr val="lt1"/>
              </a:buClr>
              <a:buSzPts val="1800"/>
              <a:buFont typeface="Calibri"/>
              <a:buChar char="-"/>
            </a:pPr>
            <a:r>
              <a:rPr lang="iw-IL" sz="1800">
                <a:solidFill>
                  <a:schemeClr val="lt1"/>
                </a:solidFill>
                <a:latin typeface="Calibri"/>
                <a:ea typeface="Calibri"/>
                <a:cs typeface="Calibri"/>
                <a:sym typeface="Calibri"/>
              </a:rPr>
              <a:t>חנות אמיתית בברלין</a:t>
            </a:r>
            <a:endParaRPr/>
          </a:p>
          <a:p>
            <a:pPr indent="-285750" lvl="0" marL="285750" marR="0" rtl="1" algn="r">
              <a:spcBef>
                <a:spcPts val="0"/>
              </a:spcBef>
              <a:spcAft>
                <a:spcPts val="0"/>
              </a:spcAft>
              <a:buClr>
                <a:schemeClr val="lt1"/>
              </a:buClr>
              <a:buSzPts val="1800"/>
              <a:buFont typeface="Calibri"/>
              <a:buChar char="-"/>
            </a:pPr>
            <a:r>
              <a:rPr lang="iw-IL" sz="1800">
                <a:solidFill>
                  <a:schemeClr val="lt1"/>
                </a:solidFill>
                <a:latin typeface="Calibri"/>
                <a:ea typeface="Calibri"/>
                <a:cs typeface="Calibri"/>
                <a:sym typeface="Calibri"/>
              </a:rPr>
              <a:t> באתר יש גם לוח שנה עם אפשרות להירשם לכיתת אמן</a:t>
            </a:r>
            <a:endParaRPr sz="1800">
              <a:solidFill>
                <a:schemeClr val="lt1"/>
              </a:solidFill>
              <a:latin typeface="Calibri"/>
              <a:ea typeface="Calibri"/>
              <a:cs typeface="Calibri"/>
              <a:sym typeface="Calibri"/>
            </a:endParaRPr>
          </a:p>
        </p:txBody>
      </p:sp>
      <p:pic>
        <p:nvPicPr>
          <p:cNvPr id="226" name="Google Shape;226;p20"/>
          <p:cNvPicPr preferRelativeResize="0"/>
          <p:nvPr/>
        </p:nvPicPr>
        <p:blipFill rotWithShape="1">
          <a:blip r:embed="rId4">
            <a:alphaModFix/>
          </a:blip>
          <a:srcRect b="0" l="0" r="0" t="0"/>
          <a:stretch/>
        </p:blipFill>
        <p:spPr>
          <a:xfrm>
            <a:off x="505839" y="2320648"/>
            <a:ext cx="5057816" cy="2330484"/>
          </a:xfrm>
          <a:prstGeom prst="rect">
            <a:avLst/>
          </a:prstGeom>
          <a:noFill/>
          <a:ln>
            <a:noFill/>
          </a:ln>
        </p:spPr>
      </p:pic>
      <p:pic>
        <p:nvPicPr>
          <p:cNvPr id="227" name="Google Shape;227;p20"/>
          <p:cNvPicPr preferRelativeResize="0"/>
          <p:nvPr/>
        </p:nvPicPr>
        <p:blipFill rotWithShape="1">
          <a:blip r:embed="rId5">
            <a:alphaModFix/>
          </a:blip>
          <a:srcRect b="0" l="0" r="0" t="0"/>
          <a:stretch/>
        </p:blipFill>
        <p:spPr>
          <a:xfrm>
            <a:off x="6443521" y="2319427"/>
            <a:ext cx="5009744" cy="232010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21"/>
          <p:cNvSpPr txBox="1"/>
          <p:nvPr/>
        </p:nvSpPr>
        <p:spPr>
          <a:xfrm>
            <a:off x="5394639" y="294875"/>
            <a:ext cx="4241258"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מסקנה</a:t>
            </a:r>
            <a:endParaRPr sz="4400">
              <a:solidFill>
                <a:schemeClr val="lt1"/>
              </a:solidFill>
              <a:latin typeface="Roboto"/>
              <a:ea typeface="Roboto"/>
              <a:cs typeface="Roboto"/>
              <a:sym typeface="Roboto"/>
            </a:endParaRPr>
          </a:p>
        </p:txBody>
      </p:sp>
      <p:sp>
        <p:nvSpPr>
          <p:cNvPr id="233" name="Google Shape;233;p21"/>
          <p:cNvSpPr txBox="1"/>
          <p:nvPr/>
        </p:nvSpPr>
        <p:spPr>
          <a:xfrm>
            <a:off x="2487038" y="2062265"/>
            <a:ext cx="7217923" cy="2246769"/>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2800">
                <a:solidFill>
                  <a:schemeClr val="lt1"/>
                </a:solidFill>
                <a:latin typeface="Calibri"/>
                <a:ea typeface="Calibri"/>
                <a:cs typeface="Calibri"/>
                <a:sym typeface="Calibri"/>
              </a:rPr>
              <a:t>הפונקציה העיקרית של האתר עובדת - יש אפשרות להוסיף פריט לעגלה, לבצע תשלום ולקבל את הפריט במשלוח או בחנות. עם זאת, צריך לתקן את הבעיות שציינו, וגם לחשוב על הצגת פונקציות חדשות הזמינות באתרים של מתחרים.</a:t>
            </a:r>
            <a:endParaRPr sz="2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22"/>
          <p:cNvSpPr txBox="1"/>
          <p:nvPr/>
        </p:nvSpPr>
        <p:spPr>
          <a:xfrm>
            <a:off x="4188408" y="2619785"/>
            <a:ext cx="5237693"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lang="iw-IL" sz="4400">
                <a:solidFill>
                  <a:schemeClr val="lt1"/>
                </a:solidFill>
                <a:latin typeface="Roboto"/>
                <a:ea typeface="Roboto"/>
                <a:cs typeface="Roboto"/>
                <a:sym typeface="Roboto"/>
              </a:rPr>
              <a:t>תודה על הקשבה!</a:t>
            </a:r>
            <a:endParaRPr sz="4400">
              <a:solidFill>
                <a:schemeClr val="lt1"/>
              </a:solidFill>
              <a:latin typeface="Roboto"/>
              <a:ea typeface="Roboto"/>
              <a:cs typeface="Roboto"/>
              <a:sym typeface="Roboto"/>
            </a:endParaRPr>
          </a:p>
        </p:txBody>
      </p:sp>
      <p:sp>
        <p:nvSpPr>
          <p:cNvPr id="239" name="Google Shape;239;p22"/>
          <p:cNvSpPr txBox="1"/>
          <p:nvPr/>
        </p:nvSpPr>
        <p:spPr>
          <a:xfrm>
            <a:off x="7125509" y="5431759"/>
            <a:ext cx="4601183"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w-IL" sz="1800">
                <a:solidFill>
                  <a:schemeClr val="lt1"/>
                </a:solidFill>
                <a:latin typeface="Roboto"/>
                <a:ea typeface="Roboto"/>
                <a:cs typeface="Roboto"/>
                <a:sym typeface="Roboto"/>
              </a:rPr>
              <a:t>צוות הבודקים: רנא שחיבר, אלכסנדר ארחיפוב</a:t>
            </a:r>
            <a:endParaRPr/>
          </a:p>
          <a:p>
            <a:pPr indent="0" lvl="0" marL="0" marR="0" rtl="0" algn="r">
              <a:spcBef>
                <a:spcPts val="0"/>
              </a:spcBef>
              <a:spcAft>
                <a:spcPts val="0"/>
              </a:spcAft>
              <a:buNone/>
            </a:pPr>
            <a:r>
              <a:rPr lang="iw-IL" sz="1800">
                <a:solidFill>
                  <a:schemeClr val="lt1"/>
                </a:solidFill>
                <a:latin typeface="Roboto"/>
                <a:ea typeface="Roboto"/>
                <a:cs typeface="Roboto"/>
                <a:sym typeface="Roboto"/>
              </a:rPr>
              <a:t>מנהל הפרויקט: קובי יונסי, יוליה קפלן</a:t>
            </a:r>
            <a:endParaRPr sz="18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3"/>
          <p:cNvSpPr txBox="1"/>
          <p:nvPr>
            <p:ph type="title"/>
          </p:nvPr>
        </p:nvSpPr>
        <p:spPr>
          <a:xfrm>
            <a:off x="599061" y="1746453"/>
            <a:ext cx="10993877" cy="1325563"/>
          </a:xfrm>
          <a:prstGeom prst="rect">
            <a:avLst/>
          </a:prstGeom>
          <a:noFill/>
          <a:ln>
            <a:noFill/>
          </a:ln>
        </p:spPr>
        <p:txBody>
          <a:bodyPr anchorCtr="0" anchor="ctr" bIns="45700" lIns="91425" spcFirstLastPara="1" rIns="91425" wrap="square" tIns="45700">
            <a:normAutofit/>
          </a:bodyPr>
          <a:lstStyle/>
          <a:p>
            <a:pPr indent="0" lvl="0" marL="0" rtl="1" algn="r">
              <a:lnSpc>
                <a:spcPct val="90000"/>
              </a:lnSpc>
              <a:spcBef>
                <a:spcPts val="0"/>
              </a:spcBef>
              <a:spcAft>
                <a:spcPts val="0"/>
              </a:spcAft>
              <a:buClr>
                <a:schemeClr val="lt1"/>
              </a:buClr>
              <a:buSzPts val="4400"/>
              <a:buFont typeface="Calibri"/>
              <a:buNone/>
            </a:pPr>
            <a:r>
              <a:rPr lang="iw-IL">
                <a:solidFill>
                  <a:schemeClr val="lt1"/>
                </a:solidFill>
                <a:latin typeface="Calibri"/>
                <a:ea typeface="Calibri"/>
                <a:cs typeface="Calibri"/>
                <a:sym typeface="Calibri"/>
              </a:rPr>
              <a:t>ראשית, בואו נכיר את המסכים הראשיים של האתר</a:t>
            </a:r>
            <a:endParaRPr>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pic>
        <p:nvPicPr>
          <p:cNvPr id="103" name="Google Shape;103;p4"/>
          <p:cNvPicPr preferRelativeResize="0"/>
          <p:nvPr/>
        </p:nvPicPr>
        <p:blipFill rotWithShape="1">
          <a:blip r:embed="rId4">
            <a:alphaModFix/>
          </a:blip>
          <a:srcRect b="0" l="0" r="0" t="0"/>
          <a:stretch/>
        </p:blipFill>
        <p:spPr>
          <a:xfrm>
            <a:off x="0" y="1218076"/>
            <a:ext cx="12192000" cy="5639924"/>
          </a:xfrm>
          <a:prstGeom prst="rect">
            <a:avLst/>
          </a:prstGeom>
          <a:noFill/>
          <a:ln>
            <a:noFill/>
          </a:ln>
        </p:spPr>
      </p:pic>
      <p:sp>
        <p:nvSpPr>
          <p:cNvPr id="104" name="Google Shape;104;p4"/>
          <p:cNvSpPr txBox="1"/>
          <p:nvPr/>
        </p:nvSpPr>
        <p:spPr>
          <a:xfrm>
            <a:off x="5029199" y="221619"/>
            <a:ext cx="2133601" cy="73930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b="0" i="0" lang="iw-IL" sz="4400" u="none" cap="none" strike="noStrike">
                <a:solidFill>
                  <a:schemeClr val="lt1"/>
                </a:solidFill>
                <a:latin typeface="Roboto"/>
                <a:ea typeface="Roboto"/>
                <a:cs typeface="Roboto"/>
                <a:sym typeface="Roboto"/>
              </a:rPr>
              <a:t>דף הבית</a:t>
            </a:r>
            <a:endParaRPr b="0" i="0" sz="4400" u="none" cap="none" strike="noStrike">
              <a:solidFill>
                <a:schemeClr val="lt1"/>
              </a:solidFill>
              <a:latin typeface="Roboto"/>
              <a:ea typeface="Roboto"/>
              <a:cs typeface="Roboto"/>
              <a:sym typeface="Roboto"/>
            </a:endParaRPr>
          </a:p>
        </p:txBody>
      </p:sp>
      <p:cxnSp>
        <p:nvCxnSpPr>
          <p:cNvPr id="105" name="Google Shape;105;p4"/>
          <p:cNvCxnSpPr/>
          <p:nvPr/>
        </p:nvCxnSpPr>
        <p:spPr>
          <a:xfrm>
            <a:off x="0" y="1218076"/>
            <a:ext cx="12192000"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pic>
        <p:nvPicPr>
          <p:cNvPr id="110" name="Google Shape;110;p5"/>
          <p:cNvPicPr preferRelativeResize="0"/>
          <p:nvPr/>
        </p:nvPicPr>
        <p:blipFill rotWithShape="1">
          <a:blip r:embed="rId4">
            <a:alphaModFix/>
          </a:blip>
          <a:srcRect b="0" l="0" r="0" t="0"/>
          <a:stretch/>
        </p:blipFill>
        <p:spPr>
          <a:xfrm>
            <a:off x="0" y="1212127"/>
            <a:ext cx="12192000" cy="5645873"/>
          </a:xfrm>
          <a:prstGeom prst="rect">
            <a:avLst/>
          </a:prstGeom>
          <a:noFill/>
          <a:ln>
            <a:noFill/>
          </a:ln>
        </p:spPr>
      </p:pic>
      <p:cxnSp>
        <p:nvCxnSpPr>
          <p:cNvPr id="111" name="Google Shape;111;p5"/>
          <p:cNvCxnSpPr/>
          <p:nvPr/>
        </p:nvCxnSpPr>
        <p:spPr>
          <a:xfrm>
            <a:off x="0" y="1218076"/>
            <a:ext cx="12192000" cy="0"/>
          </a:xfrm>
          <a:prstGeom prst="straightConnector1">
            <a:avLst/>
          </a:prstGeom>
          <a:noFill/>
          <a:ln cap="flat" cmpd="sng" w="9525">
            <a:solidFill>
              <a:schemeClr val="lt1"/>
            </a:solidFill>
            <a:prstDash val="solid"/>
            <a:miter lim="800000"/>
            <a:headEnd len="sm" w="sm" type="none"/>
            <a:tailEnd len="sm" w="sm" type="none"/>
          </a:ln>
        </p:spPr>
      </p:cxnSp>
      <p:sp>
        <p:nvSpPr>
          <p:cNvPr id="112" name="Google Shape;112;p5"/>
          <p:cNvSpPr txBox="1"/>
          <p:nvPr/>
        </p:nvSpPr>
        <p:spPr>
          <a:xfrm>
            <a:off x="2782110" y="250801"/>
            <a:ext cx="8171233" cy="73930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b="0" i="0" lang="iw-IL" sz="4400" u="none" cap="none" strike="noStrike">
                <a:solidFill>
                  <a:schemeClr val="lt1"/>
                </a:solidFill>
                <a:latin typeface="Roboto"/>
                <a:ea typeface="Roboto"/>
                <a:cs typeface="Roboto"/>
                <a:sym typeface="Roboto"/>
              </a:rPr>
              <a:t>עמוד עם הקטגוריה שנבחרה</a:t>
            </a:r>
            <a:endParaRPr b="0" i="0" sz="4400" u="none" cap="none" strike="noStrike">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6"/>
          <p:cNvSpPr txBox="1"/>
          <p:nvPr/>
        </p:nvSpPr>
        <p:spPr>
          <a:xfrm>
            <a:off x="2908570" y="241073"/>
            <a:ext cx="8171233" cy="73930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b="0" i="0" lang="iw-IL" sz="4400" u="none" cap="none" strike="noStrike">
                <a:solidFill>
                  <a:schemeClr val="lt1"/>
                </a:solidFill>
                <a:latin typeface="Roboto"/>
                <a:ea typeface="Roboto"/>
                <a:cs typeface="Roboto"/>
                <a:sym typeface="Roboto"/>
              </a:rPr>
              <a:t>כותרת תחתונה של האתר</a:t>
            </a:r>
            <a:endParaRPr b="0" i="0" sz="4400" u="none" cap="none" strike="noStrike">
              <a:solidFill>
                <a:schemeClr val="lt1"/>
              </a:solidFill>
              <a:latin typeface="Roboto"/>
              <a:ea typeface="Roboto"/>
              <a:cs typeface="Roboto"/>
              <a:sym typeface="Roboto"/>
            </a:endParaRPr>
          </a:p>
        </p:txBody>
      </p:sp>
      <p:pic>
        <p:nvPicPr>
          <p:cNvPr id="118" name="Google Shape;118;p6"/>
          <p:cNvPicPr preferRelativeResize="0"/>
          <p:nvPr/>
        </p:nvPicPr>
        <p:blipFill rotWithShape="1">
          <a:blip r:embed="rId4">
            <a:alphaModFix/>
          </a:blip>
          <a:srcRect b="0" l="0" r="0" t="0"/>
          <a:stretch/>
        </p:blipFill>
        <p:spPr>
          <a:xfrm>
            <a:off x="0" y="1208205"/>
            <a:ext cx="12192000" cy="5649795"/>
          </a:xfrm>
          <a:prstGeom prst="rect">
            <a:avLst/>
          </a:prstGeom>
          <a:noFill/>
          <a:ln>
            <a:noFill/>
          </a:ln>
        </p:spPr>
      </p:pic>
      <p:cxnSp>
        <p:nvCxnSpPr>
          <p:cNvPr id="119" name="Google Shape;119;p6"/>
          <p:cNvCxnSpPr/>
          <p:nvPr/>
        </p:nvCxnSpPr>
        <p:spPr>
          <a:xfrm>
            <a:off x="0" y="1208205"/>
            <a:ext cx="12192000"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7"/>
          <p:cNvSpPr txBox="1"/>
          <p:nvPr/>
        </p:nvSpPr>
        <p:spPr>
          <a:xfrm>
            <a:off x="4834646" y="221618"/>
            <a:ext cx="2733473" cy="73930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b="0" i="0" lang="iw-IL" sz="4400" u="none" cap="none" strike="noStrike">
                <a:solidFill>
                  <a:schemeClr val="lt1"/>
                </a:solidFill>
                <a:latin typeface="Roboto"/>
                <a:ea typeface="Roboto"/>
                <a:cs typeface="Roboto"/>
                <a:sym typeface="Roboto"/>
              </a:rPr>
              <a:t>עמוד עגלה</a:t>
            </a:r>
            <a:endParaRPr b="0" i="0" sz="4400" u="none" cap="none" strike="noStrike">
              <a:solidFill>
                <a:schemeClr val="lt1"/>
              </a:solidFill>
              <a:latin typeface="Roboto"/>
              <a:ea typeface="Roboto"/>
              <a:cs typeface="Roboto"/>
              <a:sym typeface="Roboto"/>
            </a:endParaRPr>
          </a:p>
        </p:txBody>
      </p:sp>
      <p:pic>
        <p:nvPicPr>
          <p:cNvPr id="125" name="Google Shape;125;p7"/>
          <p:cNvPicPr preferRelativeResize="0"/>
          <p:nvPr/>
        </p:nvPicPr>
        <p:blipFill rotWithShape="1">
          <a:blip r:embed="rId4">
            <a:alphaModFix/>
          </a:blip>
          <a:srcRect b="0" l="0" r="0" t="0"/>
          <a:stretch/>
        </p:blipFill>
        <p:spPr>
          <a:xfrm>
            <a:off x="0" y="1208676"/>
            <a:ext cx="12192000" cy="5649324"/>
          </a:xfrm>
          <a:prstGeom prst="rect">
            <a:avLst/>
          </a:prstGeom>
          <a:noFill/>
          <a:ln>
            <a:noFill/>
          </a:ln>
        </p:spPr>
      </p:pic>
      <p:cxnSp>
        <p:nvCxnSpPr>
          <p:cNvPr id="126" name="Google Shape;126;p7"/>
          <p:cNvCxnSpPr/>
          <p:nvPr/>
        </p:nvCxnSpPr>
        <p:spPr>
          <a:xfrm>
            <a:off x="0" y="1208676"/>
            <a:ext cx="12192000"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8"/>
          <p:cNvSpPr txBox="1"/>
          <p:nvPr/>
        </p:nvSpPr>
        <p:spPr>
          <a:xfrm>
            <a:off x="3891064" y="221618"/>
            <a:ext cx="5739319"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b="0" i="0" lang="iw-IL" sz="4400" u="none" cap="none" strike="noStrike">
                <a:solidFill>
                  <a:schemeClr val="lt1"/>
                </a:solidFill>
                <a:latin typeface="Roboto"/>
                <a:ea typeface="Roboto"/>
                <a:cs typeface="Roboto"/>
                <a:sym typeface="Roboto"/>
              </a:rPr>
              <a:t>דפים חשובים אחרים</a:t>
            </a:r>
            <a:endParaRPr b="0" i="0" sz="4400" u="none" cap="none" strike="noStrike">
              <a:solidFill>
                <a:schemeClr val="lt1"/>
              </a:solidFill>
              <a:latin typeface="Roboto"/>
              <a:ea typeface="Roboto"/>
              <a:cs typeface="Roboto"/>
              <a:sym typeface="Roboto"/>
            </a:endParaRPr>
          </a:p>
        </p:txBody>
      </p:sp>
      <p:sp>
        <p:nvSpPr>
          <p:cNvPr id="132" name="Google Shape;132;p8"/>
          <p:cNvSpPr txBox="1"/>
          <p:nvPr/>
        </p:nvSpPr>
        <p:spPr>
          <a:xfrm>
            <a:off x="369650" y="1303506"/>
            <a:ext cx="10993877" cy="4297667"/>
          </a:xfrm>
          <a:prstGeom prst="rect">
            <a:avLst/>
          </a:prstGeom>
          <a:noFill/>
          <a:ln>
            <a:noFill/>
          </a:ln>
        </p:spPr>
        <p:txBody>
          <a:bodyPr anchorCtr="0" anchor="ctr" bIns="45700" lIns="91425" spcFirstLastPara="1" rIns="91425" wrap="square" tIns="45700">
            <a:normAutofit fontScale="97500"/>
          </a:bodyPr>
          <a:lstStyle/>
          <a:p>
            <a:pPr indent="-571500" lvl="0" marL="571500" marR="0" rtl="1" algn="r">
              <a:lnSpc>
                <a:spcPct val="90000"/>
              </a:lnSpc>
              <a:spcBef>
                <a:spcPts val="0"/>
              </a:spcBef>
              <a:spcAft>
                <a:spcPts val="0"/>
              </a:spcAft>
              <a:buClr>
                <a:schemeClr val="lt1"/>
              </a:buClr>
              <a:buSzPct val="100000"/>
              <a:buFont typeface="Calibri"/>
              <a:buChar char="-"/>
            </a:pPr>
            <a:r>
              <a:rPr b="0" i="0" lang="iw-IL" sz="4000" u="none" cap="none" strike="noStrike">
                <a:solidFill>
                  <a:schemeClr val="lt1"/>
                </a:solidFill>
                <a:latin typeface="Calibri"/>
                <a:ea typeface="Calibri"/>
                <a:cs typeface="Calibri"/>
                <a:sym typeface="Calibri"/>
              </a:rPr>
              <a:t>דף הרשמה וכניסה</a:t>
            </a:r>
            <a:endParaRPr/>
          </a:p>
          <a:p>
            <a:pPr indent="-571500" lvl="0" marL="571500" marR="0" rtl="1" algn="r">
              <a:lnSpc>
                <a:spcPct val="90000"/>
              </a:lnSpc>
              <a:spcBef>
                <a:spcPts val="0"/>
              </a:spcBef>
              <a:spcAft>
                <a:spcPts val="0"/>
              </a:spcAft>
              <a:buClr>
                <a:schemeClr val="lt1"/>
              </a:buClr>
              <a:buSzPct val="100000"/>
              <a:buFont typeface="Calibri"/>
              <a:buChar char="-"/>
            </a:pPr>
            <a:r>
              <a:rPr b="0" i="0" lang="iw-IL" sz="4000" u="none" cap="none" strike="noStrike">
                <a:solidFill>
                  <a:schemeClr val="lt1"/>
                </a:solidFill>
                <a:latin typeface="Calibri"/>
                <a:ea typeface="Calibri"/>
                <a:cs typeface="Calibri"/>
                <a:sym typeface="Calibri"/>
              </a:rPr>
              <a:t>עמוד למילוי פרטים וביצוע הזמנה</a:t>
            </a:r>
            <a:endParaRPr/>
          </a:p>
          <a:p>
            <a:pPr indent="-323850" lvl="0" marL="571500" marR="0" rtl="1" algn="r">
              <a:lnSpc>
                <a:spcPct val="90000"/>
              </a:lnSpc>
              <a:spcBef>
                <a:spcPts val="0"/>
              </a:spcBef>
              <a:spcAft>
                <a:spcPts val="0"/>
              </a:spcAft>
              <a:buClr>
                <a:schemeClr val="dk1"/>
              </a:buClr>
              <a:buSzPct val="100000"/>
              <a:buFont typeface="Calibri"/>
              <a:buNone/>
            </a:pPr>
            <a:r>
              <a:t/>
            </a:r>
            <a:endParaRPr b="0" i="0" sz="4000" u="none" cap="none" strike="noStrike">
              <a:solidFill>
                <a:schemeClr val="lt1"/>
              </a:solidFill>
              <a:latin typeface="Calibri"/>
              <a:ea typeface="Calibri"/>
              <a:cs typeface="Calibri"/>
              <a:sym typeface="Calibri"/>
            </a:endParaRPr>
          </a:p>
          <a:p>
            <a:pPr indent="-323850" lvl="0" marL="571500" marR="0" rtl="1" algn="r">
              <a:lnSpc>
                <a:spcPct val="90000"/>
              </a:lnSpc>
              <a:spcBef>
                <a:spcPts val="0"/>
              </a:spcBef>
              <a:spcAft>
                <a:spcPts val="0"/>
              </a:spcAft>
              <a:buClr>
                <a:schemeClr val="dk1"/>
              </a:buClr>
              <a:buSzPct val="100000"/>
              <a:buFont typeface="Calibri"/>
              <a:buNone/>
            </a:pPr>
            <a:r>
              <a:t/>
            </a:r>
            <a:endParaRPr b="0" i="0" sz="4000" u="none" cap="none" strike="noStrike">
              <a:solidFill>
                <a:schemeClr val="lt1"/>
              </a:solidFill>
              <a:latin typeface="Calibri"/>
              <a:ea typeface="Calibri"/>
              <a:cs typeface="Calibri"/>
              <a:sym typeface="Calibri"/>
            </a:endParaRPr>
          </a:p>
          <a:p>
            <a:pPr indent="0" lvl="0" marL="0" marR="0" rtl="1" algn="r">
              <a:lnSpc>
                <a:spcPct val="90000"/>
              </a:lnSpc>
              <a:spcBef>
                <a:spcPts val="0"/>
              </a:spcBef>
              <a:spcAft>
                <a:spcPts val="0"/>
              </a:spcAft>
              <a:buClr>
                <a:schemeClr val="lt1"/>
              </a:buClr>
              <a:buSzPct val="100000"/>
              <a:buFont typeface="Calibri"/>
              <a:buNone/>
            </a:pPr>
            <a:r>
              <a:rPr b="0" i="0" lang="iw-IL" sz="4000" u="none" cap="none" strike="noStrike">
                <a:solidFill>
                  <a:schemeClr val="lt1"/>
                </a:solidFill>
                <a:latin typeface="Calibri"/>
                <a:ea typeface="Calibri"/>
                <a:cs typeface="Calibri"/>
                <a:sym typeface="Calibri"/>
              </a:rPr>
              <a:t>לא בדקנו את הדפים הללו כי אין גישה בחלק השרת של האתר</a:t>
            </a:r>
            <a:endParaRPr b="0" i="0" sz="40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9"/>
          <p:cNvSpPr txBox="1"/>
          <p:nvPr/>
        </p:nvSpPr>
        <p:spPr>
          <a:xfrm>
            <a:off x="3511686" y="221618"/>
            <a:ext cx="5642042" cy="108188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Roboto"/>
              <a:buNone/>
            </a:pPr>
            <a:r>
              <a:rPr b="0" i="0" lang="iw-IL" sz="4400" u="none" cap="none" strike="noStrike">
                <a:solidFill>
                  <a:schemeClr val="lt1"/>
                </a:solidFill>
                <a:latin typeface="Roboto"/>
                <a:ea typeface="Roboto"/>
                <a:cs typeface="Roboto"/>
                <a:sym typeface="Roboto"/>
              </a:rPr>
              <a:t>דיווחי תקלות לפי סבבים</a:t>
            </a:r>
            <a:endParaRPr/>
          </a:p>
        </p:txBody>
      </p:sp>
      <p:pic>
        <p:nvPicPr>
          <p:cNvPr id="138" name="Google Shape;138;p9"/>
          <p:cNvPicPr preferRelativeResize="0"/>
          <p:nvPr/>
        </p:nvPicPr>
        <p:blipFill rotWithShape="1">
          <a:blip r:embed="rId4">
            <a:alphaModFix/>
          </a:blip>
          <a:srcRect b="0" l="0" r="0" t="0"/>
          <a:stretch/>
        </p:blipFill>
        <p:spPr>
          <a:xfrm>
            <a:off x="3181350" y="2347112"/>
            <a:ext cx="5829300" cy="234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2024-11-09T14:28:57Z</dcterms:created>
  <dc:creator>Александр Архипов</dc:creator>
</cp:coreProperties>
</file>